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1" r:id="rId3"/>
    <p:sldId id="271" r:id="rId4"/>
    <p:sldId id="272" r:id="rId5"/>
    <p:sldId id="273" r:id="rId6"/>
    <p:sldId id="285" r:id="rId7"/>
    <p:sldId id="281" r:id="rId8"/>
    <p:sldId id="287" r:id="rId9"/>
    <p:sldId id="288" r:id="rId10"/>
    <p:sldId id="291" r:id="rId11"/>
    <p:sldId id="289" r:id="rId12"/>
    <p:sldId id="290" r:id="rId13"/>
    <p:sldId id="292" r:id="rId14"/>
    <p:sldId id="293" r:id="rId15"/>
    <p:sldId id="275" r:id="rId16"/>
    <p:sldId id="294" r:id="rId17"/>
    <p:sldId id="295" r:id="rId18"/>
    <p:sldId id="297" r:id="rId19"/>
    <p:sldId id="296" r:id="rId20"/>
    <p:sldId id="299" r:id="rId21"/>
    <p:sldId id="300" r:id="rId22"/>
    <p:sldId id="301" r:id="rId23"/>
    <p:sldId id="303" r:id="rId24"/>
    <p:sldId id="302" r:id="rId25"/>
    <p:sldId id="284" r:id="rId26"/>
    <p:sldId id="286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12/11/2022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12/11/2022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12/11/2022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199" y="2570922"/>
            <a:ext cx="8500062" cy="1760520"/>
          </a:xfrm>
        </p:spPr>
        <p:txBody>
          <a:bodyPr>
            <a:normAutofit/>
          </a:bodyPr>
          <a:lstStyle/>
          <a:p>
            <a:r>
              <a:rPr lang="en-US" dirty="0" smtClean="0"/>
              <a:t>Data distributions in ecology beyond Gaussian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/>
          <a:p>
            <a:r>
              <a:rPr lang="en-IN" dirty="0" smtClean="0"/>
              <a:t>Shivam Shrotriya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84375" y="2324271"/>
            <a:ext cx="9628632" cy="2493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Examples</a:t>
            </a:r>
          </a:p>
          <a:p>
            <a:pPr marL="0" indent="0">
              <a:buNone/>
            </a:pPr>
            <a:r>
              <a:rPr lang="en-US" sz="4000" dirty="0" smtClean="0"/>
              <a:t>Abundances, Sapling counts, Reproductive success </a:t>
            </a:r>
            <a:r>
              <a:rPr lang="en-US" sz="4000" dirty="0" err="1" smtClean="0"/>
              <a:t>etc</a:t>
            </a:r>
            <a:endParaRPr lang="en-US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  <a:br>
              <a:rPr lang="en-US" dirty="0"/>
            </a:br>
            <a:r>
              <a:rPr lang="en-US" dirty="0"/>
              <a:t>and key features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05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84375" y="2324271"/>
            <a:ext cx="9628632" cy="4417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Data analyses</a:t>
            </a:r>
          </a:p>
          <a:p>
            <a:pPr marL="0" indent="0">
              <a:buNone/>
            </a:pPr>
            <a:r>
              <a:rPr lang="en-US" sz="4000" dirty="0" smtClean="0"/>
              <a:t>Tests of difference</a:t>
            </a:r>
            <a:endParaRPr lang="en-US" sz="4000" dirty="0"/>
          </a:p>
          <a:p>
            <a:r>
              <a:rPr lang="en-US" sz="2800" dirty="0" smtClean="0"/>
              <a:t>Conditional mean test </a:t>
            </a:r>
            <a:r>
              <a:rPr lang="en-US" sz="2800" dirty="0"/>
              <a:t>(C-test) </a:t>
            </a:r>
            <a:endParaRPr lang="en-US" sz="2800" dirty="0" smtClean="0"/>
          </a:p>
          <a:p>
            <a:r>
              <a:rPr lang="en-US" sz="2800" dirty="0" smtClean="0"/>
              <a:t>test </a:t>
            </a:r>
            <a:r>
              <a:rPr lang="en-US" sz="2800" dirty="0"/>
              <a:t>based on estimated p-values (E-test)</a:t>
            </a:r>
            <a:endParaRPr lang="en-US" sz="2800" dirty="0" smtClean="0"/>
          </a:p>
          <a:p>
            <a:r>
              <a:rPr lang="en-US" sz="2800" dirty="0" smtClean="0"/>
              <a:t>Large sample z-test (Mathew 2010)</a:t>
            </a:r>
          </a:p>
          <a:p>
            <a:pPr marL="0" indent="0">
              <a:buNone/>
            </a:pPr>
            <a:r>
              <a:rPr lang="en-US" sz="2800" dirty="0" smtClean="0"/>
              <a:t>Poisson regression, Poisson point-process modeling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  <a:br>
              <a:rPr lang="en-US" dirty="0"/>
            </a:br>
            <a:r>
              <a:rPr lang="en-US" dirty="0"/>
              <a:t>and key features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89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there are only two possibilities of the count?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7942" y="6457890"/>
            <a:ext cx="307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If the bird called or not</a:t>
            </a:r>
            <a:endParaRPr lang="en-I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445" b="15921"/>
          <a:stretch/>
        </p:blipFill>
        <p:spPr>
          <a:xfrm>
            <a:off x="3342147" y="1828456"/>
            <a:ext cx="5504657" cy="4108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5124" y="5997278"/>
            <a:ext cx="4396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No call				 Call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095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04295" y="5733071"/>
            <a:ext cx="307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If the bird called or not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89" y="2194646"/>
            <a:ext cx="2625730" cy="3375939"/>
          </a:xfrm>
          <a:prstGeom prst="rect">
            <a:avLst/>
          </a:prstGeom>
        </p:spPr>
      </p:pic>
      <p:pic>
        <p:nvPicPr>
          <p:cNvPr id="22530" name="Picture 2" descr="https://r.qcbs.ca/workshop06/book-en/book-en_files/figure-html/unnamed-chunk-36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96" y="2190997"/>
            <a:ext cx="2628568" cy="33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r.qcbs.ca/workshop06/book-en/book-en_files/figure-html/unnamed-chunk-36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2" y="2193390"/>
            <a:ext cx="2626707" cy="33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1506" y="6133181"/>
            <a:ext cx="4026090" cy="601028"/>
          </a:xfrm>
        </p:spPr>
        <p:txBody>
          <a:bodyPr>
            <a:noAutofit/>
          </a:bodyPr>
          <a:lstStyle/>
          <a:p>
            <a:r>
              <a:rPr lang="en-IN" dirty="0" smtClean="0"/>
              <a:t>Single parameter is p</a:t>
            </a: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Bernoulli</a:t>
            </a:r>
            <a:r>
              <a:rPr lang="en-US" dirty="0" smtClean="0"/>
              <a:t> </a:t>
            </a:r>
            <a:r>
              <a:rPr lang="en-US" dirty="0"/>
              <a:t>Distribution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323" y="5935520"/>
            <a:ext cx="3806983" cy="7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6647" y="6257699"/>
            <a:ext cx="233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No of sites/samples</a:t>
            </a:r>
            <a:endParaRPr lang="en-IN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Multiple trials of presence/absence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378" t="24953" r="4336" b="29898"/>
          <a:stretch/>
        </p:blipFill>
        <p:spPr>
          <a:xfrm>
            <a:off x="740019" y="2153029"/>
            <a:ext cx="10168773" cy="37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378" t="24953" r="4336" b="29898"/>
          <a:stretch/>
        </p:blipFill>
        <p:spPr>
          <a:xfrm>
            <a:off x="5022376" y="343513"/>
            <a:ext cx="7169624" cy="266520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2387832"/>
            <a:ext cx="5430817" cy="4470167"/>
          </a:xfrm>
        </p:spPr>
        <p:txBody>
          <a:bodyPr>
            <a:noAutofit/>
          </a:bodyPr>
          <a:lstStyle/>
          <a:p>
            <a:r>
              <a:rPr lang="en-US" dirty="0" smtClean="0"/>
              <a:t>Key parameters are p and n</a:t>
            </a:r>
          </a:p>
          <a:p>
            <a:r>
              <a:rPr lang="en-US" dirty="0" smtClean="0"/>
              <a:t>right-skewed at low p-values but left-skewed at high p-values</a:t>
            </a:r>
          </a:p>
          <a:p>
            <a:r>
              <a:rPr lang="en-US" dirty="0" smtClean="0"/>
              <a:t>upper </a:t>
            </a:r>
            <a:r>
              <a:rPr lang="en-US" dirty="0"/>
              <a:t>limit to its </a:t>
            </a:r>
            <a:r>
              <a:rPr lang="en-US" dirty="0" smtClean="0"/>
              <a:t>range, n (think of </a:t>
            </a:r>
            <a:r>
              <a:rPr lang="en-US" dirty="0"/>
              <a:t>P</a:t>
            </a:r>
            <a:r>
              <a:rPr lang="en-US" dirty="0" smtClean="0"/>
              <a:t>oisson)</a:t>
            </a:r>
          </a:p>
          <a:p>
            <a:r>
              <a:rPr lang="el-GR" dirty="0" smtClean="0"/>
              <a:t>λ</a:t>
            </a:r>
            <a:r>
              <a:rPr lang="en-IN" dirty="0" smtClean="0"/>
              <a:t> value is somewhat similar to mean, but not exactly. It defines mean and variance together</a:t>
            </a:r>
          </a:p>
          <a:p>
            <a:r>
              <a:rPr lang="en-US" dirty="0" smtClean="0"/>
              <a:t>The </a:t>
            </a:r>
            <a:r>
              <a:rPr lang="en-US" dirty="0"/>
              <a:t>variance increases with the </a:t>
            </a:r>
            <a:r>
              <a:rPr lang="en-US" dirty="0" smtClean="0"/>
              <a:t>mean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485" y="3509536"/>
            <a:ext cx="5508091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84375" y="2324271"/>
            <a:ext cx="9628632" cy="3012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Examples</a:t>
            </a:r>
          </a:p>
          <a:p>
            <a:pPr marL="0" indent="0">
              <a:buNone/>
            </a:pPr>
            <a:r>
              <a:rPr lang="en-US" sz="4000" dirty="0" smtClean="0"/>
              <a:t>Species presence-absence data, Yes/No questionnaires, Male/Female ratio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29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84375" y="2324271"/>
            <a:ext cx="9628632" cy="4417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Data analyses</a:t>
            </a:r>
          </a:p>
          <a:p>
            <a:pPr marL="0" indent="0">
              <a:buNone/>
            </a:pPr>
            <a:r>
              <a:rPr lang="en-US" sz="4000" dirty="0" smtClean="0"/>
              <a:t>Tests of difference</a:t>
            </a:r>
            <a:endParaRPr lang="en-US" sz="4000" dirty="0"/>
          </a:p>
          <a:p>
            <a:r>
              <a:rPr lang="en-US" sz="2800" dirty="0"/>
              <a:t>C</a:t>
            </a:r>
            <a:r>
              <a:rPr lang="en-US" sz="2800" dirty="0" smtClean="0"/>
              <a:t>hi-squared </a:t>
            </a:r>
            <a:r>
              <a:rPr lang="en-US" sz="2800" dirty="0"/>
              <a:t>test </a:t>
            </a:r>
            <a:r>
              <a:rPr lang="en-US" sz="2800" dirty="0" smtClean="0"/>
              <a:t>if </a:t>
            </a:r>
            <a:r>
              <a:rPr lang="en-US" sz="2800" dirty="0"/>
              <a:t>your sample is </a:t>
            </a:r>
            <a:r>
              <a:rPr lang="en-US" sz="2800" dirty="0" smtClean="0"/>
              <a:t>large</a:t>
            </a:r>
          </a:p>
          <a:p>
            <a:r>
              <a:rPr lang="en-US" sz="2800" dirty="0" smtClean="0"/>
              <a:t>Fisher's exact test </a:t>
            </a:r>
            <a:r>
              <a:rPr lang="en-US" sz="2800" dirty="0"/>
              <a:t>if your sample is small</a:t>
            </a:r>
            <a:r>
              <a:rPr lang="en-US" sz="3600" dirty="0" smtClean="0"/>
              <a:t> </a:t>
            </a:r>
          </a:p>
          <a:p>
            <a:r>
              <a:rPr lang="en-US" sz="2800" dirty="0" smtClean="0"/>
              <a:t>Z-test for independent samples</a:t>
            </a:r>
          </a:p>
          <a:p>
            <a:pPr marL="0" indent="0">
              <a:buNone/>
            </a:pPr>
            <a:r>
              <a:rPr lang="en-US" sz="2800" dirty="0" smtClean="0"/>
              <a:t>Logistic regression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9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distribution will you use to model this data?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362"/>
          <a:stretch/>
        </p:blipFill>
        <p:spPr>
          <a:xfrm>
            <a:off x="2573795" y="1828456"/>
            <a:ext cx="7041361" cy="4558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5773" y="6387152"/>
            <a:ext cx="333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Number of trees in a plot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04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these data similar or different?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362"/>
          <a:stretch/>
        </p:blipFill>
        <p:spPr>
          <a:xfrm>
            <a:off x="5554639" y="2128102"/>
            <a:ext cx="6578528" cy="425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1236" y="6317466"/>
            <a:ext cx="333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Number of trees in a plot</a:t>
            </a:r>
            <a:endParaRPr lang="en-IN" dirty="0"/>
          </a:p>
        </p:txBody>
      </p:sp>
      <p:pic>
        <p:nvPicPr>
          <p:cNvPr id="8" name="Picture 2" descr="https://r.qcbs.ca/workshop06/book-en/book-en_files/figure-html/unnamed-chunk-32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3" t="14005" r="514" b="10675"/>
          <a:stretch/>
        </p:blipFill>
        <p:spPr bwMode="auto">
          <a:xfrm>
            <a:off x="0" y="2128102"/>
            <a:ext cx="4981705" cy="42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1651" y="6387152"/>
            <a:ext cx="333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Number of trees in a plot</a:t>
            </a:r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2068664" y="1957212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Variance, or dispersion of the data…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curve</a:t>
            </a:r>
            <a:br>
              <a:rPr lang="en-US" dirty="0" smtClean="0"/>
            </a:br>
            <a:r>
              <a:rPr lang="en-US" dirty="0" smtClean="0"/>
              <a:t>and its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10" y="2517569"/>
            <a:ext cx="6844365" cy="3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Binomial Distribution</a:t>
            </a:r>
            <a:endParaRPr lang="en-US" dirty="0"/>
          </a:p>
        </p:txBody>
      </p:sp>
      <p:pic>
        <p:nvPicPr>
          <p:cNvPr id="30722" name="Picture 2" descr="https://r.qcbs.ca/workshop06/book-en/images/poisson_versus_n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51" y="1828456"/>
            <a:ext cx="6434549" cy="37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12" y="5538701"/>
            <a:ext cx="4862864" cy="618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798" y="6177672"/>
            <a:ext cx="5508091" cy="598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9798" y="6590617"/>
            <a:ext cx="401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Binomial probability mass function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2387833"/>
            <a:ext cx="5430817" cy="4470167"/>
          </a:xfrm>
        </p:spPr>
        <p:txBody>
          <a:bodyPr>
            <a:noAutofit/>
          </a:bodyPr>
          <a:lstStyle/>
          <a:p>
            <a:r>
              <a:rPr lang="en-US" dirty="0" smtClean="0"/>
              <a:t>Data values </a:t>
            </a:r>
            <a:r>
              <a:rPr lang="en-US" dirty="0"/>
              <a:t>are always </a:t>
            </a:r>
            <a:r>
              <a:rPr lang="en-US" dirty="0" smtClean="0"/>
              <a:t>integers</a:t>
            </a:r>
          </a:p>
          <a:p>
            <a:r>
              <a:rPr lang="en-US" dirty="0" smtClean="0"/>
              <a:t>The </a:t>
            </a:r>
            <a:r>
              <a:rPr lang="en-US" dirty="0"/>
              <a:t>range of </a:t>
            </a:r>
            <a:r>
              <a:rPr lang="en-US" dirty="0" smtClean="0"/>
              <a:t>the </a:t>
            </a:r>
            <a:r>
              <a:rPr lang="en-US" dirty="0"/>
              <a:t>distribution is always strictly positive</a:t>
            </a:r>
            <a:endParaRPr lang="en-IN" dirty="0" smtClean="0"/>
          </a:p>
          <a:p>
            <a:r>
              <a:rPr lang="en-IN" dirty="0" smtClean="0"/>
              <a:t>Key parameters are p (something like mean) and k (denoting variance)</a:t>
            </a:r>
          </a:p>
          <a:p>
            <a:r>
              <a:rPr lang="en-IN" dirty="0" smtClean="0"/>
              <a:t>Origin from Bernoulli trails modelled as probability of the number of failures before event</a:t>
            </a:r>
          </a:p>
          <a:p>
            <a:r>
              <a:rPr lang="en-IN" dirty="0" smtClean="0"/>
              <a:t>Used mainly as over dispersion correction in Poisson distributions (NB regressions)</a:t>
            </a:r>
          </a:p>
        </p:txBody>
      </p:sp>
    </p:spTree>
    <p:extLst>
      <p:ext uri="{BB962C8B-B14F-4D97-AF65-F5344CB8AC3E}">
        <p14:creationId xmlns:p14="http://schemas.microsoft.com/office/powerpoint/2010/main" val="10139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Zero-inflation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879"/>
            <a:ext cx="4804012" cy="364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498"/>
          <a:stretch/>
        </p:blipFill>
        <p:spPr>
          <a:xfrm>
            <a:off x="3166633" y="2470245"/>
            <a:ext cx="5100369" cy="3442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446" y="466343"/>
            <a:ext cx="5507554" cy="39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Zero-inflation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4635"/>
            <a:ext cx="4804012" cy="3643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4804012" y="6200856"/>
            <a:ext cx="333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Zero-inflated Poisson distribution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498"/>
          <a:stretch/>
        </p:blipFill>
        <p:spPr>
          <a:xfrm>
            <a:off x="3166633" y="2470245"/>
            <a:ext cx="5100369" cy="3442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446" y="420977"/>
            <a:ext cx="5507554" cy="3933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993642" y="4787345"/>
            <a:ext cx="333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Zero-inflated Negative Binomial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239329" y="1967669"/>
            <a:ext cx="295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Tweedie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820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some special types of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92" t="42490" r="48602" b="14786"/>
          <a:stretch/>
        </p:blipFill>
        <p:spPr>
          <a:xfrm>
            <a:off x="627797" y="2320118"/>
            <a:ext cx="4161108" cy="3568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63" y="1959590"/>
            <a:ext cx="5287086" cy="422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06" y="6011337"/>
            <a:ext cx="494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Encounters of a mountain bird on different aspects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93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on Mises or Circular Normal Distribution</a:t>
            </a:r>
            <a:endParaRPr lang="en-US" dirty="0"/>
          </a:p>
        </p:txBody>
      </p:sp>
      <p:pic>
        <p:nvPicPr>
          <p:cNvPr id="35842" name="Picture 2" descr="Plot of the von Mises P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17" y="2026520"/>
            <a:ext cx="6162923" cy="462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02" y="3957851"/>
            <a:ext cx="3718492" cy="76427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2387833"/>
            <a:ext cx="5430817" cy="4470167"/>
          </a:xfrm>
        </p:spPr>
        <p:txBody>
          <a:bodyPr>
            <a:noAutofit/>
          </a:bodyPr>
          <a:lstStyle/>
          <a:p>
            <a:r>
              <a:rPr lang="en-IN" dirty="0" smtClean="0"/>
              <a:t>Key parameters </a:t>
            </a:r>
            <a:r>
              <a:rPr lang="el-GR" i="1" dirty="0" smtClean="0"/>
              <a:t>μ</a:t>
            </a:r>
            <a:r>
              <a:rPr lang="en-IN" i="1" dirty="0" smtClean="0"/>
              <a:t>, </a:t>
            </a:r>
            <a:r>
              <a:rPr lang="en-IN" dirty="0" smtClean="0"/>
              <a:t>and</a:t>
            </a:r>
            <a:r>
              <a:rPr lang="en-IN" i="1" dirty="0" smtClean="0"/>
              <a:t> k</a:t>
            </a:r>
          </a:p>
          <a:p>
            <a:r>
              <a:rPr lang="el-GR" i="1" dirty="0" smtClean="0"/>
              <a:t>μ</a:t>
            </a:r>
            <a:r>
              <a:rPr lang="en-IN" i="1" dirty="0" smtClean="0"/>
              <a:t> </a:t>
            </a:r>
            <a:r>
              <a:rPr lang="en-IN" dirty="0" smtClean="0"/>
              <a:t>is analogous to mean, and 1/k is quite like variance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Data analyses</a:t>
            </a:r>
          </a:p>
          <a:p>
            <a:pPr marL="0" indent="0">
              <a:buNone/>
            </a:pPr>
            <a:r>
              <a:rPr lang="en-IN" dirty="0" smtClean="0"/>
              <a:t>-Circular ANOVA, circular GLM</a:t>
            </a:r>
          </a:p>
        </p:txBody>
      </p:sp>
      <p:sp>
        <p:nvSpPr>
          <p:cNvPr id="8" name="AutoShape 8" descr="\kappa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l</a:t>
            </a:r>
            <a:r>
              <a:rPr lang="en-US" dirty="0" smtClean="0"/>
              <a:t>imit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67" y="2144676"/>
            <a:ext cx="8919018" cy="37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Student’s t-distribution</a:t>
            </a:r>
            <a:endParaRPr lang="en-US" dirty="0"/>
          </a:p>
        </p:txBody>
      </p:sp>
      <p:pic>
        <p:nvPicPr>
          <p:cNvPr id="5" name="Picture 2" descr="William Sealy Gos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2240056"/>
            <a:ext cx="2286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8084214" y="5396351"/>
            <a:ext cx="3834874" cy="80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mtClean="0"/>
              <a:t>William Sealy Gosset (aka </a:t>
            </a:r>
            <a:r>
              <a:rPr lang="en-IN" i="1" smtClean="0"/>
              <a:t>Student</a:t>
            </a:r>
            <a:r>
              <a:rPr lang="en-IN" smtClean="0"/>
              <a:t>) </a:t>
            </a:r>
            <a:endParaRPr lang="en-US" dirty="0"/>
          </a:p>
        </p:txBody>
      </p:sp>
      <p:pic>
        <p:nvPicPr>
          <p:cNvPr id="19458" name="Picture 2" descr="Student t pdf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172"/>
            <a:ext cx="6294783" cy="50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notable probability distributions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80160" y="2101230"/>
            <a:ext cx="8205034" cy="447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Log-normal distribution (Proportions and percentage data)</a:t>
            </a:r>
          </a:p>
          <a:p>
            <a:r>
              <a:rPr lang="en-IN" dirty="0" smtClean="0"/>
              <a:t>Gamma probability distribution (Shape and scale based; also useful for proportion and percentage data)</a:t>
            </a:r>
          </a:p>
          <a:p>
            <a:r>
              <a:rPr lang="en-IN" dirty="0" smtClean="0"/>
              <a:t>Exponential and negative exponential (Survival data)</a:t>
            </a:r>
          </a:p>
          <a:p>
            <a:r>
              <a:rPr lang="en-IN" dirty="0" smtClean="0"/>
              <a:t>Chi- square distribution</a:t>
            </a:r>
          </a:p>
          <a:p>
            <a:r>
              <a:rPr lang="en-IN" dirty="0" smtClean="0"/>
              <a:t>Beta distribution (As priors for binomial distribution in Bayesian analyses, e.g. Occupancy modelling)</a:t>
            </a:r>
          </a:p>
        </p:txBody>
      </p:sp>
    </p:spTree>
    <p:extLst>
      <p:ext uri="{BB962C8B-B14F-4D97-AF65-F5344CB8AC3E}">
        <p14:creationId xmlns:p14="http://schemas.microsoft.com/office/powerpoint/2010/main" val="2784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max/700/1*NEBhNTX5r7BFOvAZSCLsw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2226365"/>
            <a:ext cx="8831249" cy="38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curve</a:t>
            </a:r>
            <a:br>
              <a:rPr lang="en-US" dirty="0" smtClean="0"/>
            </a:br>
            <a:r>
              <a:rPr lang="en-US" dirty="0" smtClean="0"/>
              <a:t>and its features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3986213"/>
          </a:xfrm>
        </p:spPr>
        <p:txBody>
          <a:bodyPr/>
          <a:lstStyle/>
          <a:p>
            <a:r>
              <a:rPr lang="en-US" dirty="0" smtClean="0"/>
              <a:t>Probability density function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max/700/1*NEBhNTX5r7BFOvAZSCLsw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2226365"/>
            <a:ext cx="8831249" cy="38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curve</a:t>
            </a:r>
            <a:br>
              <a:rPr lang="en-US" dirty="0" smtClean="0"/>
            </a:br>
            <a:r>
              <a:rPr lang="en-US" dirty="0" smtClean="0"/>
              <a:t>and its features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287" t="40263" r="37167" b="24773"/>
          <a:stretch/>
        </p:blipFill>
        <p:spPr>
          <a:xfrm>
            <a:off x="7672355" y="3411916"/>
            <a:ext cx="4519645" cy="154387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3986213"/>
          </a:xfrm>
        </p:spPr>
        <p:txBody>
          <a:bodyPr/>
          <a:lstStyle/>
          <a:p>
            <a:r>
              <a:rPr lang="en-US" dirty="0" smtClean="0"/>
              <a:t>Probability density function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curve</a:t>
            </a:r>
            <a:br>
              <a:rPr lang="en-US" dirty="0" smtClean="0"/>
            </a:br>
            <a:r>
              <a:rPr lang="en-US" dirty="0" smtClean="0"/>
              <a:t>and its features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2" y="2994647"/>
            <a:ext cx="4133614" cy="2239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182" y="1828456"/>
            <a:ext cx="2847975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87" t="40263" r="37167" b="24773"/>
          <a:stretch/>
        </p:blipFill>
        <p:spPr>
          <a:xfrm>
            <a:off x="3961747" y="3504681"/>
            <a:ext cx="4519645" cy="15438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792279" y="3869635"/>
            <a:ext cx="238539" cy="265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7633252" y="4144098"/>
            <a:ext cx="238539" cy="265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5473149" y="4492487"/>
            <a:ext cx="284921" cy="281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stCxn id="10" idx="6"/>
          </p:cNvCxnSpPr>
          <p:nvPr/>
        </p:nvCxnSpPr>
        <p:spPr>
          <a:xfrm flipV="1">
            <a:off x="7871791" y="4267200"/>
            <a:ext cx="1060174" cy="942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0"/>
          </p:cNvCxnSpPr>
          <p:nvPr/>
        </p:nvCxnSpPr>
        <p:spPr>
          <a:xfrm rot="16200000" flipV="1">
            <a:off x="5281915" y="1240000"/>
            <a:ext cx="634404" cy="4624865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curve</a:t>
            </a:r>
            <a:br>
              <a:rPr lang="en-US" dirty="0" smtClean="0"/>
            </a:br>
            <a:r>
              <a:rPr lang="en-US" dirty="0" smtClean="0"/>
              <a:t>and its features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80160" y="3061252"/>
            <a:ext cx="9628632" cy="1987828"/>
          </a:xfrm>
        </p:spPr>
        <p:txBody>
          <a:bodyPr>
            <a:noAutofit/>
          </a:bodyPr>
          <a:lstStyle/>
          <a:p>
            <a:r>
              <a:rPr lang="en-US" sz="4400" dirty="0" smtClean="0"/>
              <a:t>Examples</a:t>
            </a:r>
            <a:endParaRPr lang="en-US" sz="4400" dirty="0"/>
          </a:p>
          <a:p>
            <a:r>
              <a:rPr lang="en-US" sz="4400" dirty="0" smtClean="0"/>
              <a:t>Data analyses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6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the data is counts?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562" b="9633"/>
          <a:stretch/>
        </p:blipFill>
        <p:spPr>
          <a:xfrm>
            <a:off x="3684896" y="1901140"/>
            <a:ext cx="5036023" cy="4908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7375" y="6481989"/>
            <a:ext cx="307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No. of bird calls per minute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3042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Distribution</a:t>
            </a:r>
            <a:br>
              <a:rPr lang="en-US" dirty="0" smtClean="0"/>
            </a:br>
            <a:r>
              <a:rPr lang="en-US" dirty="0" smtClean="0"/>
              <a:t>and key features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2561" y="5827589"/>
            <a:ext cx="307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No. of bird calls per minute</a:t>
            </a:r>
            <a:endParaRPr lang="en-IN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31810" y="2387837"/>
            <a:ext cx="6524390" cy="3439756"/>
            <a:chOff x="1654343" y="2005701"/>
            <a:chExt cx="5273749" cy="18970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5714" b="9633"/>
            <a:stretch/>
          </p:blipFill>
          <p:spPr>
            <a:xfrm>
              <a:off x="5185110" y="2005701"/>
              <a:ext cx="1742982" cy="1897037"/>
            </a:xfrm>
            <a:prstGeom prst="rect">
              <a:avLst/>
            </a:prstGeom>
          </p:spPr>
        </p:pic>
        <p:pic>
          <p:nvPicPr>
            <p:cNvPr id="21506" name="Picture 2" descr="https://r.qcbs.ca/workshop06/book-en/book-en_files/figure-html/unnamed-chunk-32-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13" t="4551" r="514" b="10675"/>
            <a:stretch/>
          </p:blipFill>
          <p:spPr bwMode="auto">
            <a:xfrm>
              <a:off x="1654343" y="2005701"/>
              <a:ext cx="1819311" cy="189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8" name="Picture 4" descr="https://r.qcbs.ca/workshop06/book-en/book-en_files/figure-html/unnamed-chunk-32-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7" b="8940"/>
            <a:stretch/>
          </p:blipFill>
          <p:spPr bwMode="auto">
            <a:xfrm>
              <a:off x="3474457" y="2005702"/>
              <a:ext cx="1710652" cy="189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387833"/>
            <a:ext cx="5430817" cy="4470167"/>
          </a:xfrm>
        </p:spPr>
        <p:txBody>
          <a:bodyPr>
            <a:noAutofit/>
          </a:bodyPr>
          <a:lstStyle/>
          <a:p>
            <a:r>
              <a:rPr lang="en-US" dirty="0" smtClean="0"/>
              <a:t>Data values </a:t>
            </a:r>
            <a:r>
              <a:rPr lang="en-US" dirty="0"/>
              <a:t>are always </a:t>
            </a:r>
            <a:r>
              <a:rPr lang="en-US" dirty="0" smtClean="0"/>
              <a:t>integers</a:t>
            </a:r>
          </a:p>
          <a:p>
            <a:r>
              <a:rPr lang="en-US" dirty="0" smtClean="0"/>
              <a:t>The </a:t>
            </a:r>
            <a:r>
              <a:rPr lang="en-US" dirty="0"/>
              <a:t>range of a Poisson distribution is always strictly positive</a:t>
            </a:r>
            <a:endParaRPr lang="en-IN" dirty="0" smtClean="0"/>
          </a:p>
          <a:p>
            <a:r>
              <a:rPr lang="el-GR" dirty="0" smtClean="0"/>
              <a:t>λ</a:t>
            </a:r>
            <a:r>
              <a:rPr lang="en-IN" dirty="0" smtClean="0"/>
              <a:t> value is somewhat similar to mean, but not exactly. It defines mean and variance together</a:t>
            </a:r>
          </a:p>
          <a:p>
            <a:r>
              <a:rPr lang="en-US" dirty="0" smtClean="0"/>
              <a:t>The </a:t>
            </a:r>
            <a:r>
              <a:rPr lang="en-US" dirty="0"/>
              <a:t>variance increases with the </a:t>
            </a:r>
            <a:r>
              <a:rPr lang="en-US" dirty="0" smtClean="0"/>
              <a:t>mean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53" y="5537677"/>
            <a:ext cx="4941364" cy="9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1119" t="16558" r="2554" b="7882"/>
          <a:stretch/>
        </p:blipFill>
        <p:spPr>
          <a:xfrm>
            <a:off x="0" y="1828456"/>
            <a:ext cx="3117075" cy="5029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672" t="19543" r="2239" b="7883"/>
          <a:stretch/>
        </p:blipFill>
        <p:spPr>
          <a:xfrm>
            <a:off x="3316518" y="2040082"/>
            <a:ext cx="8875482" cy="45789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  <a:br>
              <a:rPr lang="en-US" dirty="0"/>
            </a:br>
            <a:r>
              <a:rPr lang="en-US" dirty="0"/>
              <a:t>and key features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27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5053</TotalTime>
  <Words>506</Words>
  <Application>Microsoft Office PowerPoint</Application>
  <PresentationFormat>Widescreen</PresentationFormat>
  <Paragraphs>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Wingdings</vt:lpstr>
      <vt:lpstr>Educational subjects 16x9</vt:lpstr>
      <vt:lpstr>Data distributions in ecology beyond Gaussian</vt:lpstr>
      <vt:lpstr>Normal Distribution curve and its features</vt:lpstr>
      <vt:lpstr>Normal Distribution curve and its features</vt:lpstr>
      <vt:lpstr>Normal Distribution curve and its features</vt:lpstr>
      <vt:lpstr>Normal Distribution curve and its features</vt:lpstr>
      <vt:lpstr>Normal Distribution curve and its features</vt:lpstr>
      <vt:lpstr>What happens if the data is counts?</vt:lpstr>
      <vt:lpstr>Poisson Distribution and key features</vt:lpstr>
      <vt:lpstr>Poisson Distribution and key features</vt:lpstr>
      <vt:lpstr>Poisson Distribution and key features</vt:lpstr>
      <vt:lpstr>Poisson Distribution and key features</vt:lpstr>
      <vt:lpstr>What happens if there are only two possibilities of the count?</vt:lpstr>
      <vt:lpstr>Bernoulli Distribution</vt:lpstr>
      <vt:lpstr>Multiple trials of presence/absence</vt:lpstr>
      <vt:lpstr>Binomial Distribution</vt:lpstr>
      <vt:lpstr>Binomial Distribution</vt:lpstr>
      <vt:lpstr>Binomial Distribution</vt:lpstr>
      <vt:lpstr>Which distribution will you use to model this data?</vt:lpstr>
      <vt:lpstr>How are these data similar or different?</vt:lpstr>
      <vt:lpstr>Negative Binomial Distribution</vt:lpstr>
      <vt:lpstr>Zero-inflation</vt:lpstr>
      <vt:lpstr>Zero-inflation</vt:lpstr>
      <vt:lpstr>Let’s look at some special types of data</vt:lpstr>
      <vt:lpstr>von Mises or Circular Normal Distribution</vt:lpstr>
      <vt:lpstr>Central limit theorem</vt:lpstr>
      <vt:lpstr>Student’s t-distribution</vt:lpstr>
      <vt:lpstr>Other notable probability distributions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distributions in ecology beyond Normal curve</dc:title>
  <dc:creator>Shivam Shrotriya</dc:creator>
  <cp:lastModifiedBy>Shivam Shrotriya</cp:lastModifiedBy>
  <cp:revision>43</cp:revision>
  <dcterms:created xsi:type="dcterms:W3CDTF">2022-09-01T16:33:26Z</dcterms:created>
  <dcterms:modified xsi:type="dcterms:W3CDTF">2022-12-11T12:48:09Z</dcterms:modified>
</cp:coreProperties>
</file>